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8" r:id="rId4"/>
    <p:sldId id="259" r:id="rId5"/>
    <p:sldId id="260" r:id="rId6"/>
    <p:sldId id="267" r:id="rId7"/>
    <p:sldId id="261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49"/>
    <p:restoredTop sz="94676"/>
  </p:normalViewPr>
  <p:slideViewPr>
    <p:cSldViewPr snapToGrid="0">
      <p:cViewPr varScale="1">
        <p:scale>
          <a:sx n="106" d="100"/>
          <a:sy n="106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7774D-7C78-964D-A29B-896DB4DBA954}" type="datetimeFigureOut">
              <a:rPr lang="en-US" smtClean="0"/>
              <a:t>4/4/25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9394F-7367-2B42-9C15-2DF6B2D16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8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394F-7367-2B42-9C15-2DF6B2D162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15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Quick, 30 s, Pressure=Force/Area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394F-7367-2B42-9C15-2DF6B2D162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39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394F-7367-2B42-9C15-2DF6B2D162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67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394F-7367-2B42-9C15-2DF6B2D162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88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394F-7367-2B42-9C15-2DF6B2D162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4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BC59C-C285-4513-04B9-60F280475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612B6D-1F57-2BB5-52F0-4CA3D8891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E3F12-8507-2626-F077-55559F07F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9188-A692-2344-A47C-E7A4AEFEF423}" type="datetime1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1B0D6-18B8-7892-F889-4E5F4064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4C829-BAD7-6E96-839F-105E255A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A42-9C51-434D-9793-A5FCE6F0A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C24F8-1B81-618F-1B35-324CBD26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377295-9E3A-6866-63A6-F5D52A09E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FD440-CE68-A00E-136D-55A5BCFD1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5A3C-99FA-3145-8729-E9525BD9418A}" type="datetime1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05ACA-DAD4-EE25-3030-93E11487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52A42-C23A-29AF-B613-83FBE8145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A42-9C51-434D-9793-A5FCE6F0A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3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0D862-26E0-EC10-AED5-AD073ACA1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243040-75EA-3C76-59D1-3FC4F52A1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DAD6F-7997-F171-E03A-F3011009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E088-214D-5347-B8D9-A7682D6FED63}" type="datetime1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EF2CE-3825-BF12-4417-CAD4BD9C6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2C892-9CFD-EB11-A348-C32A591FA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A42-9C51-434D-9793-A5FCE6F0A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0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68DF-F0C9-813A-7523-BAD86857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29E5B-B732-2762-4A1B-43E86DE50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D678E-FE2E-2233-A94E-5F8EA1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A71E-02FC-064E-9F0D-3084AD34D770}" type="datetime1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E26A0-DD08-FE41-8F17-8BAE2FE3F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857A6-2CEC-1C05-80A5-CE5BD28F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A42-9C51-434D-9793-A5FCE6F0A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8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FD252-A31C-ED0F-F381-F77093D28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1E632-2C2F-84A5-99AF-7183EC183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FAAB9-486F-5902-02E8-1465E1CED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FD58-D52B-6242-B36D-CFA1F94E348C}" type="datetime1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419F8-9B95-E42D-E102-35419F0F0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E3CCF-AD5C-BAC3-7A93-7DA3CBD6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A42-9C51-434D-9793-A5FCE6F0A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7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4EFC-C234-BDF5-3353-572F3EF76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E7A6A-1925-27EF-F805-E38750470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E14DF-339E-8F1F-7C17-79897DF3D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46956-5CC5-3F4D-C02E-1B49F723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341E-E9E1-C14F-A2D8-364ED97B3815}" type="datetime1">
              <a:rPr lang="en-US" smtClean="0"/>
              <a:t>4/4/25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BF3ED-BDF5-13F3-91F5-69C221567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44B2D-7EEA-B02B-4910-860DDD9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A42-9C51-434D-9793-A5FCE6F0A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1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9575-0F99-EAB8-4621-913756C8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16DD9-33EA-97F2-550C-7FAD1AB82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A67BD-B101-089B-F645-B2273BF35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7C89DD-F1F5-05FB-7F20-173BC6CEF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DA8F5-462B-9C4E-7AB6-1E0152C2B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306546-FA73-9686-8676-ED8AC9224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DBB3-5B59-BF47-8781-E9C4DA162878}" type="datetime1">
              <a:rPr lang="en-US" smtClean="0"/>
              <a:t>4/4/25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0A4E38-DC0C-6E45-AA96-4107A5489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DEA4A7-DA19-4CFA-3B14-72D13E45B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A42-9C51-434D-9793-A5FCE6F0A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9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F6C9-0858-DB1D-B1C1-C4677B72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3CA319-A842-B4C3-5313-2EC33273D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14CE-EE4C-484B-9901-B1C0BA129416}" type="datetime1">
              <a:rPr lang="en-US" smtClean="0"/>
              <a:t>4/4/25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064185-7F24-7A03-39D8-D2DB1980C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00809-307A-EA93-15CC-4EB0B33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A42-9C51-434D-9793-A5FCE6F0A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9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BAF34A-1E59-B8F6-BBF5-AC7D0FC3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2BEB-9EEB-4B4D-A102-0C4BE81E9755}" type="datetime1">
              <a:rPr lang="en-US" smtClean="0"/>
              <a:t>4/4/25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9CCAD3-5372-D34B-A39A-FB3CDCE85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9C7DF-96EA-C939-5376-86509EE56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A42-9C51-434D-9793-A5FCE6F0A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0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BDEE0-42FD-C55A-123D-0166BBDA4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D7DB-FB7E-4455-F1A8-4DF1F4AA2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D2009-6467-73DF-3FBF-AF707F513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8E60E-A661-70A7-6751-FCAE5960A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2914-CC4E-F845-A893-B7B59A55E946}" type="datetime1">
              <a:rPr lang="en-US" smtClean="0"/>
              <a:t>4/4/25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2ECE0-A419-88D7-D10F-31D867180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E6992-46AF-7991-FEBD-BC10C306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A42-9C51-434D-9793-A5FCE6F0A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875E5-C664-C69E-9963-C6175D20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53253C-BA00-0D9B-549B-5BAD366EC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F326F-D015-6EBA-B82D-F6D795425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E55C8-F619-7BC0-A306-FCE88BB1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CA3D-F820-484E-97E4-17FE7109B4E3}" type="datetime1">
              <a:rPr lang="en-US" smtClean="0"/>
              <a:t>4/4/25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15058-F1EC-32DD-7252-1ADB0DCF8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D5D20-1E6D-3EF5-354D-D190A0D5C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A42-9C51-434D-9793-A5FCE6F0A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7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241CD0-BDA5-13C3-482D-1E3FD4BE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FE8DD-B6CE-DA91-7708-65049E262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45B69-B955-FC90-D8A2-A0CBAD12B3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5003E8-91D9-F043-8073-BE585B296883}" type="datetime1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C8E79-11C3-A2A4-A419-D6CC6B6FE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31AFA-711D-18A2-3612-33E94FC52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558A42-9C51-434D-9793-A5FCE6F0A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8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powtec.2021.04.056" TargetMode="External"/><Relationship Id="rId2" Type="http://schemas.openxmlformats.org/officeDocument/2006/relationships/hyperlink" Target="https://doi.org/10.1140/epjti/s40485-018-0047-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gi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F77D4271-91F8-C397-5D11-A0F04AC8E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232" y="-189332"/>
            <a:ext cx="7236664" cy="7236664"/>
          </a:xfrm>
          <a:prstGeom prst="rect">
            <a:avLst/>
          </a:prstGeom>
          <a:noFill/>
          <a:effectLst>
            <a:outerShdw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F5CC084-51E7-8AB4-4260-9BD9EDF8FE8B}"/>
              </a:ext>
            </a:extLst>
          </p:cNvPr>
          <p:cNvSpPr/>
          <p:nvPr/>
        </p:nvSpPr>
        <p:spPr>
          <a:xfrm>
            <a:off x="1114425" y="0"/>
            <a:ext cx="1123975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71EFB-2BA9-8779-9F76-EBB4F71F1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55" y="318981"/>
            <a:ext cx="5998840" cy="2342966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dirty="0"/>
              <a:t>Hydrogen Production and Storage in Earth Mantle Minerals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8D941-20AB-F819-C9E1-C5DA10BA0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955" y="2642276"/>
            <a:ext cx="5998840" cy="2067068"/>
          </a:xfrm>
          <a:noFill/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Ava Campbell</a:t>
            </a:r>
          </a:p>
          <a:p>
            <a:pPr algn="l"/>
            <a:r>
              <a:rPr lang="en-US" dirty="0"/>
              <a:t>Mentor: Dr. Sang-</a:t>
            </a:r>
            <a:r>
              <a:rPr lang="en-US" dirty="0" err="1"/>
              <a:t>Heon</a:t>
            </a:r>
            <a:r>
              <a:rPr lang="en-US" dirty="0"/>
              <a:t> Dan Shim</a:t>
            </a:r>
          </a:p>
          <a:p>
            <a:pPr algn="l"/>
            <a:r>
              <a:rPr lang="en-US" dirty="0"/>
              <a:t>School of Earth and Space Exploration, ASU</a:t>
            </a:r>
          </a:p>
          <a:p>
            <a:pPr algn="l"/>
            <a:r>
              <a:rPr lang="en-US" dirty="0"/>
              <a:t>AZSGC Statewide Symposium</a:t>
            </a:r>
          </a:p>
          <a:p>
            <a:pPr algn="l"/>
            <a:r>
              <a:rPr lang="en-US" dirty="0"/>
              <a:t>19 April 2025</a:t>
            </a:r>
          </a:p>
        </p:txBody>
      </p:sp>
      <p:pic>
        <p:nvPicPr>
          <p:cNvPr id="6" name="Picture 5" descr="nasa-logo">
            <a:extLst>
              <a:ext uri="{FF2B5EF4-FFF2-40B4-BE49-F238E27FC236}">
                <a16:creationId xmlns:a16="http://schemas.microsoft.com/office/drawing/2014/main" id="{002AE270-9763-724E-EC98-DCB86C764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7" b="96756" l="5258" r="94940">
                        <a14:foregroundMark x1="15675" y1="29780" x2="15675" y2="29780"/>
                        <a14:foregroundMark x1="5456" y1="52607" x2="5456" y2="52607"/>
                        <a14:foregroundMark x1="41369" y1="97103" x2="41369" y2="97103"/>
                        <a14:foregroundMark x1="60913" y1="40672" x2="60913" y2="40672"/>
                        <a14:foregroundMark x1="19940" y1="49826" x2="19940" y2="49826"/>
                        <a14:foregroundMark x1="39187" y1="50406" x2="39187" y2="50406"/>
                        <a14:foregroundMark x1="34821" y1="6721" x2="34821" y2="6721"/>
                        <a14:foregroundMark x1="43552" y1="2897" x2="43552" y2="2897"/>
                        <a14:foregroundMark x1="73810" y1="53650" x2="73810" y2="53650"/>
                        <a14:foregroundMark x1="73810" y1="53650" x2="73810" y2="53650"/>
                        <a14:foregroundMark x1="90873" y1="18308" x2="90873" y2="18308"/>
                        <a14:foregroundMark x1="44444" y1="69525" x2="44444" y2="69525"/>
                        <a14:foregroundMark x1="37996" y1="54461" x2="37996" y2="54461"/>
                        <a14:foregroundMark x1="41766" y1="53534" x2="41766" y2="53534"/>
                        <a14:foregroundMark x1="41766" y1="53534" x2="78472" y2="60603"/>
                        <a14:foregroundMark x1="78472" y1="60603" x2="73313" y2="40672"/>
                        <a14:foregroundMark x1="58532" y1="41136" x2="43353" y2="50521"/>
                        <a14:foregroundMark x1="46329" y1="47393" x2="60714" y2="50521"/>
                        <a14:foregroundMark x1="44841" y1="52260" x2="49405" y2="69525"/>
                        <a14:foregroundMark x1="46329" y1="72654" x2="46329" y2="72654"/>
                        <a14:foregroundMark x1="46329" y1="72654" x2="32639" y2="43337"/>
                        <a14:foregroundMark x1="28869" y1="45655" x2="43353" y2="50058"/>
                        <a14:foregroundMark x1="10317" y1="41136" x2="23611" y2="59328"/>
                        <a14:foregroundMark x1="12996" y1="38470" x2="26984" y2="56199"/>
                        <a14:foregroundMark x1="17857" y1="38470" x2="30456" y2="50869"/>
                        <a14:foregroundMark x1="29266" y1="38934" x2="47123" y2="50058"/>
                        <a14:foregroundMark x1="30060" y1="43801" x2="36111" y2="20394"/>
                        <a14:foregroundMark x1="27381" y1="19930" x2="61012" y2="38586"/>
                        <a14:foregroundMark x1="61012" y1="38586" x2="61905" y2="55388"/>
                        <a14:foregroundMark x1="45635" y1="23870" x2="20536" y2="24797"/>
                        <a14:foregroundMark x1="20139" y1="35805" x2="35317" y2="35458"/>
                        <a14:foregroundMark x1="33829" y1="15875" x2="34226" y2="26535"/>
                        <a14:foregroundMark x1="11111" y1="45655" x2="17857" y2="61530"/>
                        <a14:foregroundMark x1="52083" y1="56663" x2="54663" y2="63384"/>
                        <a14:foregroundMark x1="59226" y1="73117" x2="71429" y2="73465"/>
                        <a14:foregroundMark x1="94940" y1="12746" x2="93353" y2="15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071" y="5435706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ome page | School of Earth and Space Exploration">
            <a:extLst>
              <a:ext uri="{FF2B5EF4-FFF2-40B4-BE49-F238E27FC236}">
                <a16:creationId xmlns:a16="http://schemas.microsoft.com/office/drawing/2014/main" id="{C1F7982B-8C6C-A770-7A8B-0C269B2AE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78" y="5495269"/>
            <a:ext cx="3264162" cy="97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086ECBE5-5099-D87B-8F71-520C072DA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221" y="5265622"/>
            <a:ext cx="1071828" cy="143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F96547-E6EF-1775-633C-47EFB1CA97EE}"/>
              </a:ext>
            </a:extLst>
          </p:cNvPr>
          <p:cNvSpPr txBox="1"/>
          <p:nvPr/>
        </p:nvSpPr>
        <p:spPr>
          <a:xfrm>
            <a:off x="-1" y="6634707"/>
            <a:ext cx="6272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NASA Goddard Space Flight Center Image by Reto </a:t>
            </a:r>
            <a:r>
              <a:rPr lang="en-US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Stöckl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96552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956CC-4F19-E002-9624-A980267D8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C2BC7-F2E5-B021-D17D-5348720DF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-457200">
              <a:buNone/>
            </a:pPr>
            <a:r>
              <a:rPr lang="en-US" sz="2000" b="0" i="0" dirty="0" err="1">
                <a:solidFill>
                  <a:srgbClr val="333333"/>
                </a:solidFill>
                <a:effectLst/>
              </a:rPr>
              <a:t>Knibbe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, J.S., </a:t>
            </a:r>
            <a:r>
              <a:rPr lang="en-US" sz="2000" b="0" i="0" dirty="0" err="1">
                <a:solidFill>
                  <a:srgbClr val="333333"/>
                </a:solidFill>
                <a:effectLst/>
              </a:rPr>
              <a:t>Luginbühl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, S.M., </a:t>
            </a:r>
            <a:r>
              <a:rPr lang="en-US" sz="2000" b="0" i="0" dirty="0" err="1">
                <a:solidFill>
                  <a:srgbClr val="333333"/>
                </a:solidFill>
                <a:effectLst/>
              </a:rPr>
              <a:t>Stoevelaar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, R. </a:t>
            </a:r>
            <a:r>
              <a:rPr lang="en-US" sz="2000" b="0" i="1" dirty="0">
                <a:solidFill>
                  <a:srgbClr val="333333"/>
                </a:solidFill>
                <a:effectLst/>
              </a:rPr>
              <a:t>et al.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 Calibration of a multi-anvil high-pressure apparatus to simulate planetary interior conditions. </a:t>
            </a:r>
            <a:r>
              <a:rPr lang="en-US" sz="2000" b="0" i="1" dirty="0">
                <a:solidFill>
                  <a:srgbClr val="333333"/>
                </a:solidFill>
                <a:effectLst/>
              </a:rPr>
              <a:t>EPJ </a:t>
            </a:r>
            <a:r>
              <a:rPr lang="en-US" sz="2000" b="0" i="1" dirty="0" err="1">
                <a:solidFill>
                  <a:srgbClr val="333333"/>
                </a:solidFill>
                <a:effectLst/>
              </a:rPr>
              <a:t>Techn</a:t>
            </a:r>
            <a:r>
              <a:rPr lang="en-US" sz="2000" b="0" i="1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0" i="1" dirty="0" err="1">
                <a:solidFill>
                  <a:srgbClr val="333333"/>
                </a:solidFill>
                <a:effectLst/>
              </a:rPr>
              <a:t>Instrum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 </a:t>
            </a:r>
            <a:r>
              <a:rPr lang="en-US" sz="2000" i="0" dirty="0">
                <a:solidFill>
                  <a:srgbClr val="333333"/>
                </a:solidFill>
                <a:effectLst/>
              </a:rPr>
              <a:t>5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, 5 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(2018). </a:t>
            </a:r>
            <a:r>
              <a:rPr lang="en-US" sz="2000" b="0" i="0" dirty="0">
                <a:solidFill>
                  <a:srgbClr val="333333"/>
                </a:solidFill>
                <a:effectLst/>
                <a:hlinkClick r:id="rId2"/>
              </a:rPr>
              <a:t>https://doi.org/10.1140/epjti/s40485-018-0047-z</a:t>
            </a:r>
            <a:endParaRPr lang="en-US" sz="2000" b="0" i="0" dirty="0">
              <a:solidFill>
                <a:srgbClr val="333333"/>
              </a:solidFill>
              <a:effectLst/>
            </a:endParaRPr>
          </a:p>
          <a:p>
            <a:pPr marL="0" indent="-457200">
              <a:buNone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Ohtani, E. Hydration and dehydration in Earth’s interior. 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</a:rPr>
              <a:t>Annual Review of Earth and Planetary Sciences,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</a:rPr>
              <a:t> 2021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, 49, 253-278. DOI: https://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doi.org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/10.1146/annurev-earth-080320- 062509 </a:t>
            </a:r>
          </a:p>
          <a:p>
            <a:pPr marL="0" indent="-457200">
              <a:buNone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Passi, Manjusha and Pal,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Bonamali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. A review on CaTiO3 photocatalyst: Activity enhancement methods and photocatalytic applications.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Powder Technology, </a:t>
            </a:r>
            <a:r>
              <a:rPr lang="en-US" sz="2000" b="1" dirty="0">
                <a:effectLst/>
                <a:ea typeface="Times New Roman" panose="02020603050405020304" pitchFamily="18" charset="0"/>
              </a:rPr>
              <a:t>2021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274-304. </a:t>
            </a:r>
            <a:r>
              <a:rPr lang="en-US" sz="20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3"/>
              </a:rPr>
              <a:t>https://doi.org/10.1016/j.powtec.2021.04.056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D325A-EFF3-57EC-ABBB-F495F8EF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A42-9C51-434D-9793-A5FCE6F0A176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AZSGC_sunset">
            <a:extLst>
              <a:ext uri="{FF2B5EF4-FFF2-40B4-BE49-F238E27FC236}">
                <a16:creationId xmlns:a16="http://schemas.microsoft.com/office/drawing/2014/main" id="{2D1B4A20-B5CB-E9CF-A895-59A3B3BF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r="374" b="-2"/>
          <a:stretch/>
        </p:blipFill>
        <p:spPr bwMode="auto">
          <a:xfrm>
            <a:off x="11647310" y="6063200"/>
            <a:ext cx="544690" cy="748145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62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05A77-AFC8-D7EF-CF0E-1A0A694D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942" y="1710571"/>
            <a:ext cx="3180347" cy="1325563"/>
          </a:xfrm>
        </p:spPr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E9FBE-6383-9CA2-04D8-5C3413102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2231" y="3036134"/>
            <a:ext cx="2769768" cy="2184182"/>
          </a:xfrm>
        </p:spPr>
        <p:txBody>
          <a:bodyPr>
            <a:noAutofit/>
          </a:bodyPr>
          <a:lstStyle/>
          <a:p>
            <a:r>
              <a:rPr lang="en-US" dirty="0"/>
              <a:t>Determine P/T/time conditions for H</a:t>
            </a:r>
            <a:r>
              <a:rPr lang="en-US" baseline="-25000" dirty="0"/>
              <a:t>2</a:t>
            </a:r>
            <a:r>
              <a:rPr lang="en-US" dirty="0"/>
              <a:t> formation and storage in the upper mantle</a:t>
            </a:r>
          </a:p>
        </p:txBody>
      </p:sp>
      <p:pic>
        <p:nvPicPr>
          <p:cNvPr id="4" name="Picture 3" descr="AZSGC_sunset">
            <a:extLst>
              <a:ext uri="{FF2B5EF4-FFF2-40B4-BE49-F238E27FC236}">
                <a16:creationId xmlns:a16="http://schemas.microsoft.com/office/drawing/2014/main" id="{F48D4028-8FA1-ED5E-B7C8-16A0ECC08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r="374" b="-2"/>
          <a:stretch/>
        </p:blipFill>
        <p:spPr bwMode="auto">
          <a:xfrm>
            <a:off x="11647310" y="6063200"/>
            <a:ext cx="544690" cy="748145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diagram of a geothermal area&#10;&#10;Description automatically generated">
            <a:extLst>
              <a:ext uri="{FF2B5EF4-FFF2-40B4-BE49-F238E27FC236}">
                <a16:creationId xmlns:a16="http://schemas.microsoft.com/office/drawing/2014/main" id="{E60C49CD-ADB4-AC63-3970-419FAE818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60" y="194593"/>
            <a:ext cx="8880001" cy="65210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5991DE-C527-C7A7-4FB4-2BB6DC5974AE}"/>
              </a:ext>
            </a:extLst>
          </p:cNvPr>
          <p:cNvSpPr txBox="1"/>
          <p:nvPr/>
        </p:nvSpPr>
        <p:spPr>
          <a:xfrm>
            <a:off x="1227406" y="6437272"/>
            <a:ext cx="2298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(Ohtani 2020)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DAF34F-0F12-A4A3-EA90-CCA6F291A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A42-9C51-434D-9793-A5FCE6F0A1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3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0AE567-FA68-1D33-9A21-84C53AB864B9}"/>
              </a:ext>
            </a:extLst>
          </p:cNvPr>
          <p:cNvSpPr/>
          <p:nvPr/>
        </p:nvSpPr>
        <p:spPr>
          <a:xfrm>
            <a:off x="1086941" y="2245947"/>
            <a:ext cx="45719" cy="13634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ABF8ED-2BF3-ECEE-80B7-0B1B200591FC}"/>
              </a:ext>
            </a:extLst>
          </p:cNvPr>
          <p:cNvSpPr/>
          <p:nvPr/>
        </p:nvSpPr>
        <p:spPr>
          <a:xfrm rot="5400000">
            <a:off x="1791541" y="1527881"/>
            <a:ext cx="45719" cy="13634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53DD9-9B53-426A-4126-E32C2CE9AF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4723" y="4899701"/>
                <a:ext cx="6428874" cy="1603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CaTiO</a:t>
                </a:r>
                <a:r>
                  <a:rPr lang="en-US" baseline="-25000" dirty="0"/>
                  <a:t>3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CaTiO</a:t>
                </a:r>
                <a:r>
                  <a:rPr lang="en-US" baseline="-25000" dirty="0">
                    <a:sym typeface="Wingdings" pitchFamily="2" charset="2"/>
                  </a:rPr>
                  <a:t>2.5</a:t>
                </a:r>
                <a:r>
                  <a:rPr lang="en-US" dirty="0">
                    <a:sym typeface="Wingdings" pitchFamily="2" charset="2"/>
                  </a:rPr>
                  <a:t> + 0.25 O</a:t>
                </a:r>
                <a:r>
                  <a:rPr lang="en-US" baseline="-25000" dirty="0">
                    <a:sym typeface="Wingdings" pitchFamily="2" charset="2"/>
                  </a:rPr>
                  <a:t>2</a:t>
                </a:r>
                <a:endParaRPr lang="en-US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Wingdings" pitchFamily="2" charset="2"/>
                  </a:rPr>
                  <a:t>CaTiO</a:t>
                </a:r>
                <a:r>
                  <a:rPr lang="en-US" baseline="-25000" dirty="0">
                    <a:sym typeface="Wingdings" pitchFamily="2" charset="2"/>
                  </a:rPr>
                  <a:t>2.5</a:t>
                </a:r>
                <a:r>
                  <a:rPr lang="en-US" dirty="0">
                    <a:sym typeface="Wingdings" pitchFamily="2" charset="2"/>
                  </a:rPr>
                  <a:t> + 0.5 H</a:t>
                </a:r>
                <a:r>
                  <a:rPr lang="en-US" baseline="-25000" dirty="0">
                    <a:sym typeface="Wingdings" pitchFamily="2" charset="2"/>
                  </a:rPr>
                  <a:t>2</a:t>
                </a:r>
                <a:r>
                  <a:rPr lang="en-US" dirty="0">
                    <a:sym typeface="Wingdings" pitchFamily="2" charset="2"/>
                  </a:rPr>
                  <a:t>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→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CaTiO</a:t>
                </a:r>
                <a:r>
                  <a:rPr lang="en-US" baseline="-25000" dirty="0">
                    <a:sym typeface="Wingdings" pitchFamily="2" charset="2"/>
                  </a:rPr>
                  <a:t>3</a:t>
                </a:r>
                <a:r>
                  <a:rPr lang="en-US" dirty="0">
                    <a:sym typeface="Wingdings" pitchFamily="2" charset="2"/>
                  </a:rPr>
                  <a:t> + 0.5 H</a:t>
                </a:r>
                <a:r>
                  <a:rPr lang="en-US" baseline="-25000" dirty="0">
                    <a:sym typeface="Wingdings" pitchFamily="2" charset="2"/>
                  </a:rPr>
                  <a:t>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53DD9-9B53-426A-4126-E32C2CE9AF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4723" y="4899701"/>
                <a:ext cx="6428874" cy="1603375"/>
              </a:xfrm>
              <a:blipFill>
                <a:blip r:embed="rId2"/>
                <a:stretch>
                  <a:fillRect l="-1972" t="-6250"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109D4-6BB6-5C70-8E82-AFD2CD09F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A42-9C51-434D-9793-A5FCE6F0A176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 descr="A diagram of a cube with lines and dots&#10;&#10;Description automatically generated">
            <a:extLst>
              <a:ext uri="{FF2B5EF4-FFF2-40B4-BE49-F238E27FC236}">
                <a16:creationId xmlns:a16="http://schemas.microsoft.com/office/drawing/2014/main" id="{7F612059-880A-18AB-4A97-E59A47C383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0"/>
          <a:stretch/>
        </p:blipFill>
        <p:spPr>
          <a:xfrm>
            <a:off x="6322290" y="824643"/>
            <a:ext cx="5550568" cy="38820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604FB2-AA91-E284-C1AD-1208ADB71071}"/>
              </a:ext>
            </a:extLst>
          </p:cNvPr>
          <p:cNvSpPr/>
          <p:nvPr/>
        </p:nvSpPr>
        <p:spPr>
          <a:xfrm>
            <a:off x="11080474" y="420302"/>
            <a:ext cx="914400" cy="969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20A282-F244-0CD9-4E7D-A41D52DD3401}"/>
              </a:ext>
            </a:extLst>
          </p:cNvPr>
          <p:cNvSpPr txBox="1"/>
          <p:nvPr/>
        </p:nvSpPr>
        <p:spPr>
          <a:xfrm>
            <a:off x="7555832" y="4741716"/>
            <a:ext cx="328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(Passi 2021)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E95B57-E1C2-E321-6CFF-E39367AA183F}"/>
              </a:ext>
            </a:extLst>
          </p:cNvPr>
          <p:cNvSpPr/>
          <p:nvPr/>
        </p:nvSpPr>
        <p:spPr>
          <a:xfrm>
            <a:off x="688696" y="1846580"/>
            <a:ext cx="842211" cy="72608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C5C8F9-0851-039C-27DE-B9C1B3130F78}"/>
              </a:ext>
            </a:extLst>
          </p:cNvPr>
          <p:cNvSpPr/>
          <p:nvPr/>
        </p:nvSpPr>
        <p:spPr>
          <a:xfrm>
            <a:off x="847113" y="3328546"/>
            <a:ext cx="525379" cy="48911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88ED4C-8700-88F9-24E4-FF1EAFF25880}"/>
              </a:ext>
            </a:extLst>
          </p:cNvPr>
          <p:cNvSpPr/>
          <p:nvPr/>
        </p:nvSpPr>
        <p:spPr>
          <a:xfrm>
            <a:off x="2291606" y="1965063"/>
            <a:ext cx="525379" cy="48911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9D9825-1715-5896-436D-DE863AB9BA3E}"/>
              </a:ext>
            </a:extLst>
          </p:cNvPr>
          <p:cNvSpPr txBox="1"/>
          <p:nvPr/>
        </p:nvSpPr>
        <p:spPr>
          <a:xfrm>
            <a:off x="3287219" y="2505670"/>
            <a:ext cx="1312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 </a:t>
            </a:r>
            <a:r>
              <a:rPr lang="en-US" baseline="30000" dirty="0"/>
              <a:t>2-</a:t>
            </a:r>
            <a:endParaRPr lang="en-US" dirty="0"/>
          </a:p>
          <a:p>
            <a:endParaRPr lang="en-US" dirty="0"/>
          </a:p>
          <a:p>
            <a:r>
              <a:rPr lang="en-US" dirty="0"/>
              <a:t>H</a:t>
            </a:r>
            <a:r>
              <a:rPr lang="en-US" baseline="30000" dirty="0"/>
              <a:t>1+</a:t>
            </a: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B29FED9-296A-4E50-4BEC-31CCAEFF95BC}"/>
              </a:ext>
            </a:extLst>
          </p:cNvPr>
          <p:cNvSpPr/>
          <p:nvPr/>
        </p:nvSpPr>
        <p:spPr>
          <a:xfrm>
            <a:off x="3070550" y="2575681"/>
            <a:ext cx="216669" cy="2096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0594354-FAF0-9CED-0AA0-19857EDFF427}"/>
              </a:ext>
            </a:extLst>
          </p:cNvPr>
          <p:cNvSpPr/>
          <p:nvPr/>
        </p:nvSpPr>
        <p:spPr>
          <a:xfrm>
            <a:off x="3174015" y="3206391"/>
            <a:ext cx="79512" cy="8605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>
            <a:extLst>
              <a:ext uri="{FF2B5EF4-FFF2-40B4-BE49-F238E27FC236}">
                <a16:creationId xmlns:a16="http://schemas.microsoft.com/office/drawing/2014/main" id="{F0372312-E463-FE8B-5A1D-C57873EF531F}"/>
              </a:ext>
            </a:extLst>
          </p:cNvPr>
          <p:cNvSpPr/>
          <p:nvPr/>
        </p:nvSpPr>
        <p:spPr>
          <a:xfrm>
            <a:off x="3895868" y="2572667"/>
            <a:ext cx="673769" cy="699293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BF7ADF-761A-C062-8543-6BAAC6B9D792}"/>
                  </a:ext>
                </a:extLst>
              </p:cNvPr>
              <p:cNvSpPr txBox="1"/>
              <p:nvPr/>
            </p:nvSpPr>
            <p:spPr>
              <a:xfrm>
                <a:off x="1945048" y="4823291"/>
                <a:ext cx="184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BF7ADF-761A-C062-8543-6BAAC6B9D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048" y="4823291"/>
                <a:ext cx="184345" cy="276999"/>
              </a:xfrm>
              <a:prstGeom prst="rect">
                <a:avLst/>
              </a:prstGeom>
              <a:blipFill>
                <a:blip r:embed="rId4"/>
                <a:stretch>
                  <a:fillRect l="-33333" r="-2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lus 26">
            <a:extLst>
              <a:ext uri="{FF2B5EF4-FFF2-40B4-BE49-F238E27FC236}">
                <a16:creationId xmlns:a16="http://schemas.microsoft.com/office/drawing/2014/main" id="{14B85F99-9DC9-C2EE-F83B-865358102F8F}"/>
              </a:ext>
            </a:extLst>
          </p:cNvPr>
          <p:cNvSpPr/>
          <p:nvPr/>
        </p:nvSpPr>
        <p:spPr>
          <a:xfrm>
            <a:off x="5587158" y="2572667"/>
            <a:ext cx="673769" cy="699293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BE50D2-C169-4823-90CD-2E0F186C7DEB}"/>
              </a:ext>
            </a:extLst>
          </p:cNvPr>
          <p:cNvSpPr txBox="1"/>
          <p:nvPr/>
        </p:nvSpPr>
        <p:spPr>
          <a:xfrm>
            <a:off x="4699588" y="2618152"/>
            <a:ext cx="761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PT</a:t>
            </a:r>
          </a:p>
        </p:txBody>
      </p:sp>
      <p:pic>
        <p:nvPicPr>
          <p:cNvPr id="29" name="Picture 28" descr="AZSGC_sunset">
            <a:extLst>
              <a:ext uri="{FF2B5EF4-FFF2-40B4-BE49-F238E27FC236}">
                <a16:creationId xmlns:a16="http://schemas.microsoft.com/office/drawing/2014/main" id="{C700EFE6-5758-B760-C6D0-15E19AE6F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r="374" b="-2"/>
          <a:stretch/>
        </p:blipFill>
        <p:spPr bwMode="auto">
          <a:xfrm>
            <a:off x="11647310" y="6063200"/>
            <a:ext cx="544690" cy="748145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11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718D0-2B6B-5AED-7D20-92F269DD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66" y="179548"/>
            <a:ext cx="10515600" cy="1325563"/>
          </a:xfrm>
        </p:spPr>
        <p:txBody>
          <a:bodyPr/>
          <a:lstStyle/>
          <a:p>
            <a:r>
              <a:rPr lang="en-US" dirty="0"/>
              <a:t>Method: Multi-Anvil Press</a:t>
            </a:r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D5C92FAC-6F95-155B-D45C-B9DFE29DE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4" b="9991"/>
          <a:stretch/>
        </p:blipFill>
        <p:spPr bwMode="auto">
          <a:xfrm>
            <a:off x="4765226" y="1366938"/>
            <a:ext cx="3836939" cy="43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8211911-B428-7D9B-ED1E-81A73A6C3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2" b="13637"/>
          <a:stretch/>
        </p:blipFill>
        <p:spPr bwMode="auto">
          <a:xfrm>
            <a:off x="925365" y="1620785"/>
            <a:ext cx="2476734" cy="25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C893D1-4493-9124-3381-543638092700}"/>
              </a:ext>
            </a:extLst>
          </p:cNvPr>
          <p:cNvSpPr txBox="1"/>
          <p:nvPr/>
        </p:nvSpPr>
        <p:spPr>
          <a:xfrm>
            <a:off x="10368216" y="5409403"/>
            <a:ext cx="1500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0.1 mm</a:t>
            </a:r>
          </a:p>
        </p:txBody>
      </p:sp>
      <p:sp>
        <p:nvSpPr>
          <p:cNvPr id="10" name="Conector recto 29">
            <a:extLst>
              <a:ext uri="{FF2B5EF4-FFF2-40B4-BE49-F238E27FC236}">
                <a16:creationId xmlns:a16="http://schemas.microsoft.com/office/drawing/2014/main" id="{9F918DD2-26DA-59D9-4CA7-38CCB7536BAC}"/>
              </a:ext>
            </a:extLst>
          </p:cNvPr>
          <p:cNvSpPr/>
          <p:nvPr/>
        </p:nvSpPr>
        <p:spPr>
          <a:xfrm rot="-1841403">
            <a:off x="10449815" y="5181688"/>
            <a:ext cx="807703" cy="467530"/>
          </a:xfrm>
          <a:prstGeom prst="line">
            <a:avLst/>
          </a:prstGeom>
          <a:solidFill>
            <a:srgbClr val="66CC00">
              <a:alpha val="5000"/>
            </a:srgbClr>
          </a:solidFill>
          <a:ln w="47625">
            <a:solidFill>
              <a:schemeClr val="bg1"/>
            </a:solidFill>
          </a:ln>
        </p:spPr>
        <p:txBody>
          <a:bodyPr wrap="none" rtlCol="0" anchor="ctr" anchorCtr="1"/>
          <a:lstStyle/>
          <a:p>
            <a:endParaRPr lang="en-US" dirty="0">
              <a:solidFill>
                <a:srgbClr val="66CC00"/>
              </a:solidFill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1759E71F-70A0-7746-E036-F27D46F0E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23005" r="25186" b="24405"/>
          <a:stretch/>
        </p:blipFill>
        <p:spPr bwMode="auto">
          <a:xfrm>
            <a:off x="9901658" y="2320315"/>
            <a:ext cx="2207010" cy="190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CCEB1A-5F03-1D6F-A954-1C9954E0D453}"/>
              </a:ext>
            </a:extLst>
          </p:cNvPr>
          <p:cNvSpPr txBox="1"/>
          <p:nvPr/>
        </p:nvSpPr>
        <p:spPr>
          <a:xfrm>
            <a:off x="11313954" y="3817127"/>
            <a:ext cx="128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1mm</a:t>
            </a:r>
          </a:p>
        </p:txBody>
      </p:sp>
      <p:sp>
        <p:nvSpPr>
          <p:cNvPr id="13" name="Conector recto 29">
            <a:extLst>
              <a:ext uri="{FF2B5EF4-FFF2-40B4-BE49-F238E27FC236}">
                <a16:creationId xmlns:a16="http://schemas.microsoft.com/office/drawing/2014/main" id="{5828B4D9-2D28-B9F5-71EA-4CC779C0A866}"/>
              </a:ext>
            </a:extLst>
          </p:cNvPr>
          <p:cNvSpPr/>
          <p:nvPr/>
        </p:nvSpPr>
        <p:spPr>
          <a:xfrm rot="-1841403">
            <a:off x="11503024" y="3692577"/>
            <a:ext cx="467636" cy="267086"/>
          </a:xfrm>
          <a:prstGeom prst="line">
            <a:avLst/>
          </a:prstGeom>
          <a:solidFill>
            <a:srgbClr val="66CC00">
              <a:alpha val="5000"/>
            </a:srgbClr>
          </a:solidFill>
          <a:ln w="47625">
            <a:solidFill>
              <a:schemeClr val="tx1"/>
            </a:solidFill>
          </a:ln>
        </p:spPr>
        <p:txBody>
          <a:bodyPr wrap="none" rtlCol="0" anchor="ctr" anchorCtr="1"/>
          <a:lstStyle/>
          <a:p>
            <a:endParaRPr lang="en-US" dirty="0">
              <a:solidFill>
                <a:srgbClr val="66CC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BCD444-E84B-8304-6392-2E1D5F9BBDF6}"/>
              </a:ext>
            </a:extLst>
          </p:cNvPr>
          <p:cNvSpPr txBox="1"/>
          <p:nvPr/>
        </p:nvSpPr>
        <p:spPr>
          <a:xfrm>
            <a:off x="4865233" y="5718280"/>
            <a:ext cx="373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FORCE’s ”Big Blue” 1000-ton press</a:t>
            </a:r>
          </a:p>
        </p:txBody>
      </p:sp>
      <p:pic>
        <p:nvPicPr>
          <p:cNvPr id="2050" name="Picture 2" descr="Fig. 2">
            <a:extLst>
              <a:ext uri="{FF2B5EF4-FFF2-40B4-BE49-F238E27FC236}">
                <a16:creationId xmlns:a16="http://schemas.microsoft.com/office/drawing/2014/main" id="{C080A3FD-293E-8B35-8009-86D93B843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68" b="9442"/>
          <a:stretch/>
        </p:blipFill>
        <p:spPr bwMode="auto">
          <a:xfrm>
            <a:off x="157221" y="4788947"/>
            <a:ext cx="1831466" cy="140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g. 2">
            <a:extLst>
              <a:ext uri="{FF2B5EF4-FFF2-40B4-BE49-F238E27FC236}">
                <a16:creationId xmlns:a16="http://schemas.microsoft.com/office/drawing/2014/main" id="{278B7297-05EA-C406-86AA-A45F5C3CC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8" b="9442"/>
          <a:stretch/>
        </p:blipFill>
        <p:spPr bwMode="auto">
          <a:xfrm>
            <a:off x="2238977" y="4788947"/>
            <a:ext cx="1831466" cy="140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BF654AB-2A84-3ECD-BC98-E3937757BE9B}"/>
              </a:ext>
            </a:extLst>
          </p:cNvPr>
          <p:cNvSpPr txBox="1"/>
          <p:nvPr/>
        </p:nvSpPr>
        <p:spPr>
          <a:xfrm>
            <a:off x="1197119" y="6234088"/>
            <a:ext cx="2079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dirty="0" err="1"/>
              <a:t>Knibbe</a:t>
            </a:r>
            <a:r>
              <a:rPr lang="en-US" sz="1600" dirty="0"/>
              <a:t> 2018)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D963285D-7426-69F7-28F3-FF8D4C5B5B36}"/>
              </a:ext>
            </a:extLst>
          </p:cNvPr>
          <p:cNvSpPr/>
          <p:nvPr/>
        </p:nvSpPr>
        <p:spPr>
          <a:xfrm>
            <a:off x="3617619" y="3223789"/>
            <a:ext cx="1032205" cy="40083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3E9CCD09-00DC-B89F-8FF7-3D6DF2D65670}"/>
              </a:ext>
            </a:extLst>
          </p:cNvPr>
          <p:cNvSpPr/>
          <p:nvPr/>
        </p:nvSpPr>
        <p:spPr>
          <a:xfrm>
            <a:off x="8748608" y="3223789"/>
            <a:ext cx="1032205" cy="40083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ZSGC_sunset">
            <a:extLst>
              <a:ext uri="{FF2B5EF4-FFF2-40B4-BE49-F238E27FC236}">
                <a16:creationId xmlns:a16="http://schemas.microsoft.com/office/drawing/2014/main" id="{50ED145B-3A25-46AE-7F5C-7E0C3821A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r="374" b="-2"/>
          <a:stretch/>
        </p:blipFill>
        <p:spPr bwMode="auto">
          <a:xfrm>
            <a:off x="11647310" y="6063200"/>
            <a:ext cx="544690" cy="748145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8592C-686E-0256-D92B-1C411257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A42-9C51-434D-9793-A5FCE6F0A1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36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FEA8-2D2F-8BD5-4E4E-BC7E5DB12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59" y="113926"/>
            <a:ext cx="10929730" cy="1325563"/>
          </a:xfrm>
        </p:spPr>
        <p:txBody>
          <a:bodyPr/>
          <a:lstStyle/>
          <a:p>
            <a:r>
              <a:rPr lang="en-US" dirty="0"/>
              <a:t>Analysis: Raman Spectroscopy</a:t>
            </a:r>
          </a:p>
        </p:txBody>
      </p:sp>
      <p:pic>
        <p:nvPicPr>
          <p:cNvPr id="11" name="Picture 10" descr="A white object with balls&#10;&#10;Description automatically generated">
            <a:extLst>
              <a:ext uri="{FF2B5EF4-FFF2-40B4-BE49-F238E27FC236}">
                <a16:creationId xmlns:a16="http://schemas.microsoft.com/office/drawing/2014/main" id="{9110DE4E-180F-F74C-6478-3E00BE77A3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066" r="27136"/>
          <a:stretch/>
        </p:blipFill>
        <p:spPr>
          <a:xfrm>
            <a:off x="360667" y="2930879"/>
            <a:ext cx="2157350" cy="2013192"/>
          </a:xfrm>
          <a:prstGeom prst="rect">
            <a:avLst/>
          </a:prstGeom>
        </p:spPr>
      </p:pic>
      <p:pic>
        <p:nvPicPr>
          <p:cNvPr id="6" name="Picture 5" descr="A room with many objects on it&#10;&#10;Description automatically generated with medium confidence">
            <a:extLst>
              <a:ext uri="{FF2B5EF4-FFF2-40B4-BE49-F238E27FC236}">
                <a16:creationId xmlns:a16="http://schemas.microsoft.com/office/drawing/2014/main" id="{BD8442E5-25DA-7989-CF30-7FD3C09E4E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795" t="18182"/>
          <a:stretch/>
        </p:blipFill>
        <p:spPr>
          <a:xfrm>
            <a:off x="3838552" y="1227221"/>
            <a:ext cx="4081144" cy="54158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9798DB-1BD0-B92B-8D0D-29FBFF4EB1D2}"/>
              </a:ext>
            </a:extLst>
          </p:cNvPr>
          <p:cNvSpPr txBox="1"/>
          <p:nvPr/>
        </p:nvSpPr>
        <p:spPr>
          <a:xfrm>
            <a:off x="730844" y="5123577"/>
            <a:ext cx="13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H-H is tiny!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00E17D8-825E-8ABF-FA65-67246A14594C}"/>
              </a:ext>
            </a:extLst>
          </p:cNvPr>
          <p:cNvSpPr/>
          <p:nvPr/>
        </p:nvSpPr>
        <p:spPr>
          <a:xfrm>
            <a:off x="2656501" y="3706887"/>
            <a:ext cx="1032205" cy="40083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855ECB2E-FE3B-EE96-6AEE-C75F69C7B046}"/>
              </a:ext>
            </a:extLst>
          </p:cNvPr>
          <p:cNvSpPr/>
          <p:nvPr/>
        </p:nvSpPr>
        <p:spPr>
          <a:xfrm>
            <a:off x="8087108" y="3694275"/>
            <a:ext cx="1032205" cy="40083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ZSGC_sunset">
            <a:extLst>
              <a:ext uri="{FF2B5EF4-FFF2-40B4-BE49-F238E27FC236}">
                <a16:creationId xmlns:a16="http://schemas.microsoft.com/office/drawing/2014/main" id="{5C9BD04A-22FA-9D2C-F3FC-A3E7075F3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r="374" b="-2"/>
          <a:stretch/>
        </p:blipFill>
        <p:spPr bwMode="auto">
          <a:xfrm>
            <a:off x="11647310" y="6063200"/>
            <a:ext cx="544690" cy="748145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66069AF-8B6A-09AF-3F06-8D9E1F5F7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425" y="1810186"/>
            <a:ext cx="279679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F4F63B4-63C3-0A52-225A-55486C11C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425" y="3227725"/>
            <a:ext cx="277847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90EB371-2BC3-550A-428A-C94D0E162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425" y="4645462"/>
            <a:ext cx="277046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28D105-9C4C-BB7A-BD1B-89C7F8A27D63}"/>
              </a:ext>
            </a:extLst>
          </p:cNvPr>
          <p:cNvSpPr txBox="1"/>
          <p:nvPr/>
        </p:nvSpPr>
        <p:spPr>
          <a:xfrm>
            <a:off x="6432946" y="3275111"/>
            <a:ext cx="5694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laser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B32900-237F-C85E-DC09-233AF16E0DB9}"/>
              </a:ext>
            </a:extLst>
          </p:cNvPr>
          <p:cNvSpPr txBox="1"/>
          <p:nvPr/>
        </p:nvSpPr>
        <p:spPr>
          <a:xfrm>
            <a:off x="4651432" y="1583589"/>
            <a:ext cx="12276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spectrometer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F91302-5C0D-DEDE-F5D5-8CA1945CB5FA}"/>
              </a:ext>
            </a:extLst>
          </p:cNvPr>
          <p:cNvSpPr txBox="1"/>
          <p:nvPr/>
        </p:nvSpPr>
        <p:spPr>
          <a:xfrm>
            <a:off x="4126686" y="2891392"/>
            <a:ext cx="7669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sample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4DA29820-8962-C2D3-DA28-CDC2D410D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A42-9C51-434D-9793-A5FCE6F0A1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1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B87026B-0BE7-8802-D459-C1C893521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6" y="132854"/>
            <a:ext cx="5831425" cy="259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39DFC2-B870-9FDD-0E22-F834F77DFDED}"/>
              </a:ext>
            </a:extLst>
          </p:cNvPr>
          <p:cNvSpPr txBox="1"/>
          <p:nvPr/>
        </p:nvSpPr>
        <p:spPr>
          <a:xfrm>
            <a:off x="1070811" y="2818934"/>
            <a:ext cx="1076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1: (a) Low Pressure/High and Low Temperature/0.5-5Hrs (Signal B) and (b) Signal B agreements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5F35B3-3E9F-89DC-2517-C459FEBC2338}"/>
              </a:ext>
            </a:extLst>
          </p:cNvPr>
          <p:cNvSpPr txBox="1"/>
          <p:nvPr/>
        </p:nvSpPr>
        <p:spPr>
          <a:xfrm>
            <a:off x="264576" y="5987018"/>
            <a:ext cx="5157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2: High Pressure/Low Temperature/8Hrs (Signal C)</a:t>
            </a:r>
          </a:p>
        </p:txBody>
      </p:sp>
      <p:pic>
        <p:nvPicPr>
          <p:cNvPr id="9" name="Picture 8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20C7AF23-29E3-31C7-D624-D3B2CAFD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701"/>
          <a:stretch/>
        </p:blipFill>
        <p:spPr>
          <a:xfrm>
            <a:off x="6182141" y="49575"/>
            <a:ext cx="5259306" cy="2703331"/>
          </a:xfrm>
          <a:prstGeom prst="rect">
            <a:avLst/>
          </a:prstGeom>
        </p:spPr>
      </p:pic>
      <p:pic>
        <p:nvPicPr>
          <p:cNvPr id="2" name="Picture 1" descr="AZSGC_sunset">
            <a:extLst>
              <a:ext uri="{FF2B5EF4-FFF2-40B4-BE49-F238E27FC236}">
                <a16:creationId xmlns:a16="http://schemas.microsoft.com/office/drawing/2014/main" id="{75FF81BA-5499-D771-104C-4986C1872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r="374" b="-2"/>
          <a:stretch/>
        </p:blipFill>
        <p:spPr bwMode="auto">
          <a:xfrm>
            <a:off x="11647310" y="6063200"/>
            <a:ext cx="544690" cy="748145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3167761-9C41-E82E-E924-AD57AAD94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0837"/>
            <a:ext cx="5831425" cy="262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832C8B-22F1-830D-2D78-71AF8BB6B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A42-9C51-434D-9793-A5FCE6F0A176}" type="slidenum">
              <a:rPr lang="en-US" smtClean="0"/>
              <a:t>6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CBE5343-C089-C2BE-1E6D-44B76E7AA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76" y="3270837"/>
            <a:ext cx="5745286" cy="262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F4BE6F-1C2E-77C3-635D-96B235CB974D}"/>
              </a:ext>
            </a:extLst>
          </p:cNvPr>
          <p:cNvSpPr txBox="1"/>
          <p:nvPr/>
        </p:nvSpPr>
        <p:spPr>
          <a:xfrm>
            <a:off x="6096000" y="5949138"/>
            <a:ext cx="5157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3: known H-H peaks at Low Pressure/Low Temperature/8Hrs (Signal 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427070-2A6A-6C40-3A04-1386C9E34C58}"/>
              </a:ext>
            </a:extLst>
          </p:cNvPr>
          <p:cNvSpPr txBox="1"/>
          <p:nvPr/>
        </p:nvSpPr>
        <p:spPr>
          <a:xfrm>
            <a:off x="2736192" y="4199370"/>
            <a:ext cx="69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O-H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EE119B-8C57-21E5-2FAD-1FB0364EF47D}"/>
              </a:ext>
            </a:extLst>
          </p:cNvPr>
          <p:cNvSpPr txBox="1"/>
          <p:nvPr/>
        </p:nvSpPr>
        <p:spPr>
          <a:xfrm>
            <a:off x="4615916" y="3727279"/>
            <a:ext cx="86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H-H?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99ADB5-8050-2E08-CE20-C1CE21B25306}"/>
              </a:ext>
            </a:extLst>
          </p:cNvPr>
          <p:cNvSpPr txBox="1"/>
          <p:nvPr/>
        </p:nvSpPr>
        <p:spPr>
          <a:xfrm>
            <a:off x="3485321" y="588760"/>
            <a:ext cx="86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H-H?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1DC077-40E2-3307-783A-39ECDFBAA1C8}"/>
              </a:ext>
            </a:extLst>
          </p:cNvPr>
          <p:cNvSpPr txBox="1"/>
          <p:nvPr/>
        </p:nvSpPr>
        <p:spPr>
          <a:xfrm>
            <a:off x="9304595" y="3429000"/>
            <a:ext cx="86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H-H</a:t>
            </a:r>
          </a:p>
        </p:txBody>
      </p:sp>
    </p:spTree>
    <p:extLst>
      <p:ext uri="{BB962C8B-B14F-4D97-AF65-F5344CB8AC3E}">
        <p14:creationId xmlns:p14="http://schemas.microsoft.com/office/powerpoint/2010/main" val="617218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049D5-CC0B-7FC8-378E-1F22899F4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17" y="1036638"/>
            <a:ext cx="5257800" cy="1325563"/>
          </a:xfrm>
        </p:spPr>
        <p:txBody>
          <a:bodyPr/>
          <a:lstStyle/>
          <a:p>
            <a:r>
              <a:rPr lang="en-US" dirty="0"/>
              <a:t>Significance and Future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20D4C-E87F-2687-0546-B6C13FDF6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4350"/>
            <a:ext cx="3818021" cy="2646363"/>
          </a:xfrm>
        </p:spPr>
        <p:txBody>
          <a:bodyPr/>
          <a:lstStyle/>
          <a:p>
            <a:r>
              <a:rPr lang="en-US" dirty="0"/>
              <a:t>Time</a:t>
            </a:r>
          </a:p>
          <a:p>
            <a:endParaRPr lang="en-US" dirty="0"/>
          </a:p>
          <a:p>
            <a:r>
              <a:rPr lang="en-US" dirty="0"/>
              <a:t>Peak Assignments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Quantification</a:t>
            </a:r>
          </a:p>
        </p:txBody>
      </p:sp>
      <p:pic>
        <p:nvPicPr>
          <p:cNvPr id="4" name="Picture 3" descr="AZSGC_sunset">
            <a:extLst>
              <a:ext uri="{FF2B5EF4-FFF2-40B4-BE49-F238E27FC236}">
                <a16:creationId xmlns:a16="http://schemas.microsoft.com/office/drawing/2014/main" id="{7B1C413F-AEA8-7C4A-986F-2E9AD13B8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r="374" b="-2"/>
          <a:stretch/>
        </p:blipFill>
        <p:spPr bwMode="auto">
          <a:xfrm>
            <a:off x="11647310" y="6063200"/>
            <a:ext cx="544690" cy="748145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B3986-5777-F053-3D2C-7A0380B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A42-9C51-434D-9793-A5FCE6F0A176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4259DB1-45A7-BF28-F73C-08E1E91B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36525"/>
            <a:ext cx="6460947" cy="6460947"/>
          </a:xfrm>
          <a:prstGeom prst="rect">
            <a:avLst/>
          </a:prstGeom>
          <a:noFill/>
          <a:effectLst>
            <a:outerShdw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6B34DF-5AC7-BFE1-81D5-885CC0152E6E}"/>
              </a:ext>
            </a:extLst>
          </p:cNvPr>
          <p:cNvSpPr txBox="1"/>
          <p:nvPr/>
        </p:nvSpPr>
        <p:spPr>
          <a:xfrm>
            <a:off x="6819899" y="6486188"/>
            <a:ext cx="3581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NASA Goddard Space Flight Center Image by Reto </a:t>
            </a:r>
            <a:r>
              <a:rPr lang="en-US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Stöckl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67695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796E5-5606-4727-D4E5-663E4FE49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BC3B0-3AFF-EEEB-EC87-E887E9D7A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974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Thank you to Dr. Dan Shim, Dr. </a:t>
            </a:r>
            <a:r>
              <a:rPr lang="en-US" dirty="0" err="1"/>
              <a:t>Sibo</a:t>
            </a:r>
            <a:r>
              <a:rPr lang="en-US" dirty="0"/>
              <a:t> Chen, and Dr. </a:t>
            </a:r>
            <a:r>
              <a:rPr lang="en-US" dirty="0" err="1"/>
              <a:t>Taehyun</a:t>
            </a:r>
            <a:r>
              <a:rPr lang="en-US" dirty="0"/>
              <a:t> Kim for their guidance, teaching, and expertise. Thank you to </a:t>
            </a:r>
            <a:r>
              <a:rPr lang="en-US"/>
              <a:t>ASU’s FORCE lab </a:t>
            </a:r>
            <a:r>
              <a:rPr lang="en-US" dirty="0"/>
              <a:t>for use of their high-pressure equipment and their LVP guidance. Thank you to ASU/NASA Space Grant for funding this project and providing me the opportunity to explore and share science! </a:t>
            </a:r>
          </a:p>
        </p:txBody>
      </p:sp>
      <p:pic>
        <p:nvPicPr>
          <p:cNvPr id="4" name="Picture 3" descr="AZSGC_sunset">
            <a:extLst>
              <a:ext uri="{FF2B5EF4-FFF2-40B4-BE49-F238E27FC236}">
                <a16:creationId xmlns:a16="http://schemas.microsoft.com/office/drawing/2014/main" id="{937334E8-0C72-061E-58C1-D7BC60639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r="374" b="-2"/>
          <a:stretch/>
        </p:blipFill>
        <p:spPr bwMode="auto">
          <a:xfrm>
            <a:off x="11647310" y="6063200"/>
            <a:ext cx="544690" cy="748145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FB0E8-269A-8D9E-8B01-A8F8B9D7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A42-9C51-434D-9793-A5FCE6F0A1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71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AFAA2-C223-BFD6-57E3-64432078C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47251" cy="5865554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4A134E-167D-37C4-CA3B-2D5929F5E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A42-9C51-434D-9793-A5FCE6F0A176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 descr="AZSGC_sunset">
            <a:extLst>
              <a:ext uri="{FF2B5EF4-FFF2-40B4-BE49-F238E27FC236}">
                <a16:creationId xmlns:a16="http://schemas.microsoft.com/office/drawing/2014/main" id="{2AF96920-992A-95DA-63D4-BA9FBCE3F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r="374" b="-2"/>
          <a:stretch/>
        </p:blipFill>
        <p:spPr bwMode="auto">
          <a:xfrm>
            <a:off x="11647310" y="6063200"/>
            <a:ext cx="544690" cy="748145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995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B5D58E68-BA7D-41B7-8C93-C08F42911FC8}"/>
</file>

<file path=customXml/itemProps2.xml><?xml version="1.0" encoding="utf-8"?>
<ds:datastoreItem xmlns:ds="http://schemas.openxmlformats.org/officeDocument/2006/customXml" ds:itemID="{97262C20-756D-46D8-8E6B-CB10A355E13F}"/>
</file>

<file path=customXml/itemProps3.xml><?xml version="1.0" encoding="utf-8"?>
<ds:datastoreItem xmlns:ds="http://schemas.openxmlformats.org/officeDocument/2006/customXml" ds:itemID="{1D38A1C1-3A9F-454E-B3E7-4CFB4FA429E9}"/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420</Words>
  <Application>Microsoft Macintosh PowerPoint</Application>
  <PresentationFormat>Widescreen</PresentationFormat>
  <Paragraphs>65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Cambria Math</vt:lpstr>
      <vt:lpstr>Times New Roman</vt:lpstr>
      <vt:lpstr>Wingdings</vt:lpstr>
      <vt:lpstr>Office Theme</vt:lpstr>
      <vt:lpstr>Hydrogen Production and Storage in Earth Mantle Minerals</vt:lpstr>
      <vt:lpstr>Objective</vt:lpstr>
      <vt:lpstr>PowerPoint Presentation</vt:lpstr>
      <vt:lpstr>Method: Multi-Anvil Press</vt:lpstr>
      <vt:lpstr>Analysis: Raman Spectroscopy</vt:lpstr>
      <vt:lpstr>PowerPoint Presentation</vt:lpstr>
      <vt:lpstr>Significance and Future Steps</vt:lpstr>
      <vt:lpstr>Acknowledgements</vt:lpstr>
      <vt:lpstr>Thank You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Ava Campbell (Student)</dc:creator>
  <cp:lastModifiedBy>Ava Campbell (Student)</cp:lastModifiedBy>
  <cp:revision>32</cp:revision>
  <dcterms:created xsi:type="dcterms:W3CDTF">2025-04-02T15:46:56Z</dcterms:created>
  <dcterms:modified xsi:type="dcterms:W3CDTF">2025-04-04T20:04:25Z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